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895E126-7081-4EB7-BC13-392327B1F624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B51B2D8-581D-4ADF-B69B-C50200A4D2BE}" type="slidenum">
              <a:rPr lang="nl-BE" smtClean="0"/>
              <a:t>‹nr.›</a:t>
            </a:fld>
            <a:endParaRPr lang="nl-BE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175695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5E126-7081-4EB7-BC13-392327B1F624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2D8-581D-4ADF-B69B-C50200A4D2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102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95E126-7081-4EB7-BC13-392327B1F624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51B2D8-581D-4ADF-B69B-C50200A4D2BE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6090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5E126-7081-4EB7-BC13-392327B1F624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2D8-581D-4ADF-B69B-C50200A4D2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4123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5E126-7081-4EB7-BC13-392327B1F624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2D8-581D-4ADF-B69B-C50200A4D2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3718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5E126-7081-4EB7-BC13-392327B1F624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2D8-581D-4ADF-B69B-C50200A4D2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38185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5E126-7081-4EB7-BC13-392327B1F624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2D8-581D-4ADF-B69B-C50200A4D2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2247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95E126-7081-4EB7-BC13-392327B1F624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51B2D8-581D-4ADF-B69B-C50200A4D2BE}" type="slidenum">
              <a:rPr lang="nl-BE" smtClean="0"/>
              <a:t>‹nr.›</a:t>
            </a:fld>
            <a:endParaRPr lang="nl-BE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8898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95E126-7081-4EB7-BC13-392327B1F624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51B2D8-581D-4ADF-B69B-C50200A4D2BE}" type="slidenum">
              <a:rPr lang="nl-BE" smtClean="0"/>
              <a:t>‹nr.›</a:t>
            </a:fld>
            <a:endParaRPr lang="nl-BE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20515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5E126-7081-4EB7-BC13-392327B1F624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2D8-581D-4ADF-B69B-C50200A4D2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607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5E126-7081-4EB7-BC13-392327B1F624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2D8-581D-4ADF-B69B-C50200A4D2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1070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0895E126-7081-4EB7-BC13-392327B1F624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4B51B2D8-581D-4ADF-B69B-C50200A4D2BE}" type="slidenum">
              <a:rPr lang="nl-BE" smtClean="0"/>
              <a:t>‹nr.›</a:t>
            </a:fld>
            <a:endParaRPr lang="nl-BE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732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EDC29F-B5C6-4527-941D-000D690E3D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019" y="1583355"/>
            <a:ext cx="6493934" cy="2098226"/>
          </a:xfrm>
        </p:spPr>
        <p:txBody>
          <a:bodyPr/>
          <a:lstStyle/>
          <a:p>
            <a:r>
              <a:rPr lang="nl-BE" dirty="0"/>
              <a:t>Warmtepomp boiler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DDB3549-5B24-96EE-133B-001424BE78CC}"/>
              </a:ext>
            </a:extLst>
          </p:cNvPr>
          <p:cNvSpPr txBox="1"/>
          <p:nvPr/>
        </p:nvSpPr>
        <p:spPr>
          <a:xfrm>
            <a:off x="10024218" y="6040243"/>
            <a:ext cx="1563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Géry Vancoppenolle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90B6A26-D0AF-7FF2-3A98-BA2BDCF97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40" y="679257"/>
            <a:ext cx="2552700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87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03AF24-4FE4-D5D0-5F18-3E8472A14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931" y="198689"/>
            <a:ext cx="9601200" cy="707164"/>
          </a:xfrm>
        </p:spPr>
        <p:txBody>
          <a:bodyPr>
            <a:normAutofit/>
          </a:bodyPr>
          <a:lstStyle/>
          <a:p>
            <a:r>
              <a:rPr lang="nl-BE" sz="3200" dirty="0" err="1"/>
              <a:t>Princiepe</a:t>
            </a:r>
            <a:r>
              <a:rPr lang="nl-BE" sz="3200" dirty="0"/>
              <a:t>: warmtepomp toepassen in boiler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999820-CFB0-2B1D-C4FF-23B101910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8314" y="1604917"/>
            <a:ext cx="6456347" cy="4360047"/>
          </a:xfrm>
        </p:spPr>
        <p:txBody>
          <a:bodyPr>
            <a:noAutofit/>
          </a:bodyPr>
          <a:lstStyle/>
          <a:p>
            <a:r>
              <a:rPr lang="nl-BE" sz="2400" dirty="0"/>
              <a:t>Warmte onttrekken uit buitenlucht of </a:t>
            </a:r>
            <a:br>
              <a:rPr lang="nl-BE" sz="2400" dirty="0"/>
            </a:br>
            <a:r>
              <a:rPr lang="nl-BE" sz="2400" dirty="0" err="1"/>
              <a:t>binnenlucht</a:t>
            </a:r>
            <a:r>
              <a:rPr lang="nl-BE" sz="2400" dirty="0"/>
              <a:t> (garage of wasplaats min 10 m³) </a:t>
            </a:r>
            <a:br>
              <a:rPr lang="nl-BE" sz="2400" dirty="0"/>
            </a:br>
            <a:r>
              <a:rPr lang="nl-BE" sz="2400" dirty="0"/>
              <a:t>om warm water te maken. </a:t>
            </a:r>
            <a:br>
              <a:rPr lang="nl-BE" sz="3200" dirty="0"/>
            </a:br>
            <a:endParaRPr lang="nl-BE" sz="2400" dirty="0"/>
          </a:p>
          <a:p>
            <a:r>
              <a:rPr lang="nl-BE" sz="2400" dirty="0"/>
              <a:t>Temperatuur water uit warmtepomp </a:t>
            </a:r>
            <a:br>
              <a:rPr lang="nl-BE" sz="2400" dirty="0"/>
            </a:br>
            <a:r>
              <a:rPr lang="nl-BE" sz="2400" dirty="0"/>
              <a:t>ca 50 à 55 °C.</a:t>
            </a:r>
            <a:br>
              <a:rPr lang="nl-BE" sz="2400" dirty="0"/>
            </a:br>
            <a:br>
              <a:rPr lang="nl-BE" sz="2400" dirty="0"/>
            </a:br>
            <a:endParaRPr lang="nl-BE" sz="2400" dirty="0"/>
          </a:p>
          <a:p>
            <a:r>
              <a:rPr lang="nl-BE" sz="2400" dirty="0"/>
              <a:t>Om hogere temperaturen te halen bv 65°C : bijkomende elektrische weerstand voorzien</a:t>
            </a:r>
          </a:p>
          <a:p>
            <a:pPr marL="0" indent="0">
              <a:buNone/>
            </a:pPr>
            <a:br>
              <a:rPr lang="nl-BE" sz="2400" dirty="0"/>
            </a:br>
            <a:endParaRPr lang="nl-BE" sz="2400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E06D380-FC6F-C8B8-DFE1-95F0CB9E4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431" y="808892"/>
            <a:ext cx="4086225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33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2B9AAA-3C47-FE20-8259-6644DA98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354"/>
            <a:ext cx="10515600" cy="581746"/>
          </a:xfrm>
        </p:spPr>
        <p:txBody>
          <a:bodyPr>
            <a:normAutofit/>
          </a:bodyPr>
          <a:lstStyle/>
          <a:p>
            <a:r>
              <a:rPr lang="nl-BE" sz="3200" dirty="0"/>
              <a:t>Voordelen van warmtepompboiler: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0060EC-A7D2-5D82-905F-2F0742F89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041" y="1086631"/>
            <a:ext cx="10515600" cy="4971269"/>
          </a:xfrm>
        </p:spPr>
        <p:txBody>
          <a:bodyPr>
            <a:normAutofit/>
          </a:bodyPr>
          <a:lstStyle/>
          <a:p>
            <a:r>
              <a:rPr lang="nl-BE" sz="2800" dirty="0"/>
              <a:t>Energiewinst: COP van warmtepomp ca 3 ( 60 à 70 % </a:t>
            </a:r>
            <a:r>
              <a:rPr lang="nl-BE" sz="2800" dirty="0" err="1"/>
              <a:t>enegiewinst</a:t>
            </a:r>
            <a:r>
              <a:rPr lang="nl-BE" sz="2800" dirty="0"/>
              <a:t>)</a:t>
            </a:r>
            <a:br>
              <a:rPr lang="nl-BE" sz="2800" dirty="0"/>
            </a:br>
            <a:endParaRPr lang="nl-BE" sz="2800" dirty="0"/>
          </a:p>
          <a:p>
            <a:r>
              <a:rPr lang="nl-BE" sz="2800" dirty="0"/>
              <a:t>Bijkomende benutting van zonnepanelen: (</a:t>
            </a:r>
            <a:r>
              <a:rPr lang="nl-BE" dirty="0"/>
              <a:t>interessant bij digitale teller</a:t>
            </a:r>
            <a:r>
              <a:rPr lang="nl-BE" sz="2800" dirty="0"/>
              <a:t>)</a:t>
            </a:r>
            <a:br>
              <a:rPr lang="nl-BE" sz="2800" dirty="0"/>
            </a:br>
            <a:r>
              <a:rPr lang="nl-BE" sz="2800" dirty="0"/>
              <a:t>warmtepomp verbruik: 400– 700 W  </a:t>
            </a:r>
            <a:br>
              <a:rPr lang="nl-BE" sz="2800" dirty="0"/>
            </a:br>
            <a:r>
              <a:rPr lang="nl-BE" sz="2800" dirty="0"/>
              <a:t>(nog goed werkzaam bij lage zonne-energie productie)</a:t>
            </a:r>
            <a:br>
              <a:rPr lang="nl-BE" sz="2800" dirty="0"/>
            </a:br>
            <a:endParaRPr lang="nl-BE" sz="2800" dirty="0"/>
          </a:p>
          <a:p>
            <a:r>
              <a:rPr lang="nl-BE" sz="2800" dirty="0"/>
              <a:t>Kan meestal geïnstalleerd worden op de plaats van bestaande elektrische boiler (alhoewel hij iets hoger is)</a:t>
            </a:r>
          </a:p>
        </p:txBody>
      </p:sp>
    </p:spTree>
    <p:extLst>
      <p:ext uri="{BB962C8B-B14F-4D97-AF65-F5344CB8AC3E}">
        <p14:creationId xmlns:p14="http://schemas.microsoft.com/office/powerpoint/2010/main" val="126965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BEFADC21-F7EF-2DC1-2DDB-1F2175B5956D}"/>
              </a:ext>
            </a:extLst>
          </p:cNvPr>
          <p:cNvSpPr txBox="1"/>
          <p:nvPr/>
        </p:nvSpPr>
        <p:spPr>
          <a:xfrm>
            <a:off x="897526" y="982144"/>
            <a:ext cx="10119235" cy="5298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4048" indent="-384048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nl-BE" sz="2800" dirty="0">
                <a:solidFill>
                  <a:schemeClr val="tx2"/>
                </a:solidFill>
              </a:rPr>
              <a:t>Aanzuigleiding en uitblaasleiding  te voorzien</a:t>
            </a:r>
            <a:br>
              <a:rPr lang="nl-BE" sz="2800" dirty="0">
                <a:solidFill>
                  <a:schemeClr val="tx2"/>
                </a:solidFill>
              </a:rPr>
            </a:br>
            <a:r>
              <a:rPr lang="nl-BE" sz="2400" dirty="0">
                <a:solidFill>
                  <a:schemeClr val="tx2"/>
                </a:solidFill>
              </a:rPr>
              <a:t>(</a:t>
            </a:r>
            <a:r>
              <a:rPr lang="nl-BE" sz="2400" dirty="0" err="1">
                <a:solidFill>
                  <a:schemeClr val="tx2"/>
                </a:solidFill>
              </a:rPr>
              <a:t>diam</a:t>
            </a:r>
            <a:r>
              <a:rPr lang="nl-BE" sz="2400" dirty="0">
                <a:solidFill>
                  <a:schemeClr val="tx2"/>
                </a:solidFill>
              </a:rPr>
              <a:t> 150 mm, luchtdebiet van 100-200 m³/h )</a:t>
            </a:r>
            <a:br>
              <a:rPr lang="nl-BE" sz="2400" dirty="0">
                <a:solidFill>
                  <a:schemeClr val="tx2"/>
                </a:solidFill>
              </a:rPr>
            </a:br>
            <a:endParaRPr lang="nl-BE" sz="2400" dirty="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nl-BE" sz="2800" dirty="0">
                <a:solidFill>
                  <a:schemeClr val="tx2"/>
                </a:solidFill>
              </a:rPr>
              <a:t>Bij </a:t>
            </a:r>
            <a:r>
              <a:rPr lang="nl-BE" sz="2800" dirty="0" err="1">
                <a:solidFill>
                  <a:schemeClr val="tx2"/>
                </a:solidFill>
              </a:rPr>
              <a:t>binnenlucht</a:t>
            </a:r>
            <a:r>
              <a:rPr lang="nl-BE" sz="2800" dirty="0">
                <a:solidFill>
                  <a:schemeClr val="tx2"/>
                </a:solidFill>
              </a:rPr>
              <a:t>  aanzuiging koelt de ruimte waaruit de lucht aangezogen wordt met enkele graden </a:t>
            </a:r>
            <a:br>
              <a:rPr lang="nl-BE" sz="2800" dirty="0">
                <a:solidFill>
                  <a:schemeClr val="tx2"/>
                </a:solidFill>
              </a:rPr>
            </a:br>
            <a:r>
              <a:rPr lang="nl-BE" sz="2800" dirty="0">
                <a:solidFill>
                  <a:schemeClr val="tx2"/>
                </a:solidFill>
              </a:rPr>
              <a:t>(</a:t>
            </a:r>
            <a:r>
              <a:rPr lang="nl-BE" sz="2400" dirty="0">
                <a:solidFill>
                  <a:schemeClr val="tx2"/>
                </a:solidFill>
              </a:rPr>
              <a:t>nadeel in winter, voordeel in zomer</a:t>
            </a:r>
            <a:r>
              <a:rPr lang="nl-BE" sz="2800" dirty="0">
                <a:solidFill>
                  <a:schemeClr val="tx2"/>
                </a:solidFill>
              </a:rPr>
              <a:t>)</a:t>
            </a:r>
            <a:br>
              <a:rPr lang="nl-BE" sz="2800" dirty="0">
                <a:solidFill>
                  <a:schemeClr val="tx2"/>
                </a:solidFill>
              </a:rPr>
            </a:br>
            <a:endParaRPr lang="nl-BE" sz="2800" dirty="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nl-BE" sz="2800" dirty="0">
                <a:solidFill>
                  <a:schemeClr val="tx2"/>
                </a:solidFill>
              </a:rPr>
              <a:t>Aanzuigventilator warmtepomp is niet geluidsarm </a:t>
            </a:r>
            <a:br>
              <a:rPr lang="nl-BE" sz="2800" dirty="0">
                <a:solidFill>
                  <a:schemeClr val="tx2"/>
                </a:solidFill>
              </a:rPr>
            </a:br>
            <a:r>
              <a:rPr lang="nl-BE" sz="2800" dirty="0">
                <a:solidFill>
                  <a:schemeClr val="tx2"/>
                </a:solidFill>
              </a:rPr>
              <a:t>(</a:t>
            </a:r>
            <a:r>
              <a:rPr lang="nl-BE" sz="2400" dirty="0">
                <a:solidFill>
                  <a:schemeClr val="tx2"/>
                </a:solidFill>
              </a:rPr>
              <a:t>vergelijkbaar met draaiende frigo ca 52 DBA</a:t>
            </a:r>
            <a:r>
              <a:rPr lang="nl-BE" sz="2800" dirty="0">
                <a:solidFill>
                  <a:schemeClr val="tx2"/>
                </a:solidFill>
              </a:rPr>
              <a:t>)</a:t>
            </a:r>
            <a:br>
              <a:rPr lang="nl-BE" sz="2800" dirty="0">
                <a:solidFill>
                  <a:schemeClr val="tx2"/>
                </a:solidFill>
              </a:rPr>
            </a:br>
            <a:endParaRPr lang="nl-BE" sz="2800" dirty="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nl-BE" sz="2800" dirty="0">
                <a:solidFill>
                  <a:schemeClr val="tx2"/>
                </a:solidFill>
              </a:rPr>
              <a:t>Bijkomende isolatie rond de boiler is aangewezen</a:t>
            </a:r>
            <a:br>
              <a:rPr lang="nl-BE" sz="2800" dirty="0">
                <a:solidFill>
                  <a:schemeClr val="tx2"/>
                </a:solidFill>
              </a:rPr>
            </a:br>
            <a:endParaRPr lang="nl-BE" sz="28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5E2A1A8-137A-2257-6046-8A96214505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28700" y="272562"/>
            <a:ext cx="6260123" cy="530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/>
              <a:t>Aandachtspunten:</a:t>
            </a:r>
          </a:p>
        </p:txBody>
      </p:sp>
    </p:spTree>
    <p:extLst>
      <p:ext uri="{BB962C8B-B14F-4D97-AF65-F5344CB8AC3E}">
        <p14:creationId xmlns:p14="http://schemas.microsoft.com/office/powerpoint/2010/main" val="271633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12955F-6319-ACE0-169C-86B4D2C82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502"/>
            <a:ext cx="10515600" cy="1001122"/>
          </a:xfrm>
        </p:spPr>
        <p:txBody>
          <a:bodyPr>
            <a:normAutofit/>
          </a:bodyPr>
          <a:lstStyle/>
          <a:p>
            <a:r>
              <a:rPr lang="nl-BE" sz="4000" dirty="0"/>
              <a:t>Energiewinst en terugverdientijd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03971C1-FA2F-F1CD-774F-0B7FA8761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6624"/>
            <a:ext cx="11353800" cy="5164535"/>
          </a:xfrm>
        </p:spPr>
        <p:txBody>
          <a:bodyPr>
            <a:normAutofit/>
          </a:bodyPr>
          <a:lstStyle/>
          <a:p>
            <a:r>
              <a:rPr lang="nl-BE" sz="2400" dirty="0"/>
              <a:t>Klassiek elektrische boiler verbruik (</a:t>
            </a:r>
            <a:r>
              <a:rPr lang="nl-BE" dirty="0"/>
              <a:t>200 l; vermogen 1,8 à 2,5 KW</a:t>
            </a:r>
            <a:r>
              <a:rPr lang="nl-BE" sz="2400" dirty="0"/>
              <a:t>):  ca 1200 KWH/j</a:t>
            </a:r>
            <a:br>
              <a:rPr lang="nl-BE" sz="2400" dirty="0"/>
            </a:br>
            <a:endParaRPr lang="nl-BE" sz="2400" dirty="0"/>
          </a:p>
          <a:p>
            <a:r>
              <a:rPr lang="nl-BE" sz="2400" dirty="0"/>
              <a:t>Verbruik warmtepomp boiler ca 1/3 of ca 400 KWH/j</a:t>
            </a:r>
            <a:br>
              <a:rPr lang="nl-BE" sz="2400" dirty="0"/>
            </a:br>
            <a:endParaRPr lang="nl-BE" sz="2400" dirty="0"/>
          </a:p>
          <a:p>
            <a:r>
              <a:rPr lang="nl-BE" sz="2400" dirty="0"/>
              <a:t>Besparing:       0,28 €/KWH x 800 KWH = 224 €/jaar</a:t>
            </a:r>
            <a:br>
              <a:rPr lang="nl-BE" sz="2400" dirty="0"/>
            </a:br>
            <a:endParaRPr lang="nl-BE" sz="2400" dirty="0"/>
          </a:p>
          <a:p>
            <a:r>
              <a:rPr lang="nl-BE" sz="2400" dirty="0"/>
              <a:t>Meerprijs warmtepomp boiler </a:t>
            </a:r>
            <a:r>
              <a:rPr lang="nl-BE" sz="2400" dirty="0" err="1"/>
              <a:t>tov</a:t>
            </a:r>
            <a:r>
              <a:rPr lang="nl-BE" sz="2400" dirty="0"/>
              <a:t> klassieke elektrische boiler: </a:t>
            </a:r>
            <a:r>
              <a:rPr lang="nl-BE" sz="2400" b="1" dirty="0">
                <a:solidFill>
                  <a:srgbClr val="00B050"/>
                </a:solidFill>
              </a:rPr>
              <a:t>ca 1500 €</a:t>
            </a:r>
            <a:br>
              <a:rPr lang="nl-BE" sz="2400" b="1" dirty="0">
                <a:solidFill>
                  <a:srgbClr val="00B050"/>
                </a:solidFill>
              </a:rPr>
            </a:br>
            <a:r>
              <a:rPr lang="nl-BE" sz="2400" dirty="0"/>
              <a:t> </a:t>
            </a:r>
          </a:p>
          <a:p>
            <a:r>
              <a:rPr lang="nl-BE" sz="2400" dirty="0"/>
              <a:t>Terugverdientijd meerprijs </a:t>
            </a:r>
            <a:r>
              <a:rPr lang="nl-BE" sz="2400" dirty="0" err="1"/>
              <a:t>tov</a:t>
            </a:r>
            <a:r>
              <a:rPr lang="nl-BE" sz="2400" dirty="0"/>
              <a:t> klassieke boiler: 1500/224 = </a:t>
            </a:r>
            <a:r>
              <a:rPr lang="nl-BE" sz="2400" dirty="0">
                <a:solidFill>
                  <a:srgbClr val="0070C0"/>
                </a:solidFill>
              </a:rPr>
              <a:t>ca 6,5 jaar </a:t>
            </a:r>
            <a:br>
              <a:rPr lang="nl-BE" sz="2400" dirty="0"/>
            </a:br>
            <a:endParaRPr lang="nl-BE" sz="2400" dirty="0"/>
          </a:p>
          <a:p>
            <a:r>
              <a:rPr lang="nl-BE" sz="2400" dirty="0"/>
              <a:t>Subsidie voor warmtepompboiler (</a:t>
            </a:r>
            <a:r>
              <a:rPr lang="nl-BE" sz="2400" dirty="0" err="1"/>
              <a:t>fie</a:t>
            </a:r>
            <a:r>
              <a:rPr lang="nl-BE" sz="2400" dirty="0"/>
              <a:t> van lokale instanties: kan 960 of </a:t>
            </a:r>
            <a:r>
              <a:rPr lang="nl-BE" sz="2400"/>
              <a:t>1080 €)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95368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Bijgesneden">
  <a:themeElements>
    <a:clrScheme name="Bijgesneden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Bijgesneden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ijgesneden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Bijgesneden</Template>
  <TotalTime>688</TotalTime>
  <Words>289</Words>
  <Application>Microsoft Office PowerPoint</Application>
  <PresentationFormat>Breedbeeld</PresentationFormat>
  <Paragraphs>23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7" baseType="lpstr">
      <vt:lpstr>Franklin Gothic Book</vt:lpstr>
      <vt:lpstr>Bijgesneden</vt:lpstr>
      <vt:lpstr>Warmtepomp boiler</vt:lpstr>
      <vt:lpstr>Princiepe: warmtepomp toepassen in boiler </vt:lpstr>
      <vt:lpstr>Voordelen van warmtepompboiler:</vt:lpstr>
      <vt:lpstr>Aandachtspunten:</vt:lpstr>
      <vt:lpstr>Energiewinst en terugverdientijd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Warmtepomp boiler</dc:title>
  <dc:creator>Gery Vancoppenolle</dc:creator>
  <cp:lastModifiedBy>Gery Vancoppenolle</cp:lastModifiedBy>
  <cp:revision>37</cp:revision>
  <dcterms:created xsi:type="dcterms:W3CDTF">2024-02-26T14:22:06Z</dcterms:created>
  <dcterms:modified xsi:type="dcterms:W3CDTF">2024-03-07T08:53:24Z</dcterms:modified>
</cp:coreProperties>
</file>