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1"/>
  </p:notesMasterIdLst>
  <p:sldIdLst>
    <p:sldId id="256" r:id="rId2"/>
    <p:sldId id="265" r:id="rId3"/>
    <p:sldId id="257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5" autoAdjust="0"/>
    <p:restoredTop sz="86467" autoAdjust="0"/>
  </p:normalViewPr>
  <p:slideViewPr>
    <p:cSldViewPr snapToGrid="0">
      <p:cViewPr varScale="1">
        <p:scale>
          <a:sx n="96" d="100"/>
          <a:sy n="96" d="100"/>
        </p:scale>
        <p:origin x="762" y="96"/>
      </p:cViewPr>
      <p:guideLst/>
    </p:cSldViewPr>
  </p:slideViewPr>
  <p:outlineViewPr>
    <p:cViewPr>
      <p:scale>
        <a:sx n="33" d="100"/>
        <a:sy n="33" d="100"/>
      </p:scale>
      <p:origin x="0" y="-32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COP </a:t>
            </a:r>
            <a:r>
              <a:rPr lang="en-US" sz="1800" dirty="0" err="1"/>
              <a:t>bij</a:t>
            </a:r>
            <a:r>
              <a:rPr lang="en-US" sz="1800" dirty="0"/>
              <a:t> </a:t>
            </a:r>
            <a:r>
              <a:rPr lang="en-US" sz="1800" dirty="0" err="1"/>
              <a:t>binnentemp</a:t>
            </a:r>
            <a:r>
              <a:rPr lang="en-US" sz="1800" dirty="0"/>
              <a:t> van 21°C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>
        <c:manualLayout>
          <c:layoutTarget val="inner"/>
          <c:xMode val="edge"/>
          <c:yMode val="edge"/>
          <c:x val="8.8831146106736661E-2"/>
          <c:y val="0.17171296296296298"/>
          <c:w val="0.82505774278215227"/>
          <c:h val="0.62271617089530473"/>
        </c:manualLayout>
      </c:layout>
      <c:lineChart>
        <c:grouping val="standard"/>
        <c:varyColors val="0"/>
        <c:ser>
          <c:idx val="1"/>
          <c:order val="1"/>
          <c:tx>
            <c:strRef>
              <c:f>Blad1!$F$4</c:f>
              <c:strCache>
                <c:ptCount val="1"/>
                <c:pt idx="0">
                  <c:v>COP 21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674-4072-9337-FC0C452EDCE1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674-4072-9337-FC0C452EDC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Blad1!$A$5:$A$11</c:f>
              <c:numCache>
                <c:formatCode>General</c:formatCode>
                <c:ptCount val="7"/>
                <c:pt idx="0">
                  <c:v>-15</c:v>
                </c:pt>
                <c:pt idx="1">
                  <c:v>-10</c:v>
                </c:pt>
                <c:pt idx="2">
                  <c:v>-5</c:v>
                </c:pt>
                <c:pt idx="3">
                  <c:v>0</c:v>
                </c:pt>
                <c:pt idx="4">
                  <c:v>6</c:v>
                </c:pt>
                <c:pt idx="5">
                  <c:v>10</c:v>
                </c:pt>
                <c:pt idx="6">
                  <c:v>15</c:v>
                </c:pt>
              </c:numCache>
            </c:numRef>
          </c:cat>
          <c:val>
            <c:numRef>
              <c:f>Blad1!$F$5:$F$11</c:f>
              <c:numCache>
                <c:formatCode>0.00</c:formatCode>
                <c:ptCount val="7"/>
                <c:pt idx="0">
                  <c:v>1.9051094890510947</c:v>
                </c:pt>
                <c:pt idx="1">
                  <c:v>2.1014492753623188</c:v>
                </c:pt>
                <c:pt idx="2">
                  <c:v>2.3916083916083917</c:v>
                </c:pt>
                <c:pt idx="3">
                  <c:v>2.6556291390728477</c:v>
                </c:pt>
                <c:pt idx="4">
                  <c:v>2.968944099378882</c:v>
                </c:pt>
                <c:pt idx="5">
                  <c:v>3.1515151515151518</c:v>
                </c:pt>
                <c:pt idx="6">
                  <c:v>3.3567251461988308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74-4072-9337-FC0C452ED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7373247"/>
        <c:axId val="45938414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Blad1!$A$4</c15:sqref>
                        </c15:formulaRef>
                      </c:ext>
                    </c:extLst>
                    <c:strCache>
                      <c:ptCount val="1"/>
                      <c:pt idx="0">
                        <c:v>buitentemp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Blad1!$A$5:$A$11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-15</c:v>
                      </c:pt>
                      <c:pt idx="1">
                        <c:v>-10</c:v>
                      </c:pt>
                      <c:pt idx="2">
                        <c:v>-5</c:v>
                      </c:pt>
                      <c:pt idx="3">
                        <c:v>0</c:v>
                      </c:pt>
                      <c:pt idx="4">
                        <c:v>6</c:v>
                      </c:pt>
                      <c:pt idx="5">
                        <c:v>10</c:v>
                      </c:pt>
                      <c:pt idx="6">
                        <c:v>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Blad1!$A$5:$A$11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-15</c:v>
                      </c:pt>
                      <c:pt idx="1">
                        <c:v>-10</c:v>
                      </c:pt>
                      <c:pt idx="2">
                        <c:v>-5</c:v>
                      </c:pt>
                      <c:pt idx="3">
                        <c:v>0</c:v>
                      </c:pt>
                      <c:pt idx="4">
                        <c:v>6</c:v>
                      </c:pt>
                      <c:pt idx="5">
                        <c:v>10</c:v>
                      </c:pt>
                      <c:pt idx="6">
                        <c:v>15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F674-4072-9337-FC0C452EDCE1}"/>
                  </c:ext>
                </c:extLst>
              </c15:ser>
            </c15:filteredLineSeries>
          </c:ext>
        </c:extLst>
      </c:lineChart>
      <c:catAx>
        <c:axId val="3973732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 sz="1400"/>
                  <a:t>Buitentemperatuur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59384143"/>
        <c:crosses val="autoZero"/>
        <c:auto val="1"/>
        <c:lblAlgn val="ctr"/>
        <c:lblOffset val="100"/>
        <c:noMultiLvlLbl val="0"/>
      </c:catAx>
      <c:valAx>
        <c:axId val="459384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COP waarde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97373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0.26716</cdr:x>
      <cdr:y>0.47065</cdr:y>
    </cdr:from>
    <cdr:to>
      <cdr:x>0.26716</cdr:x>
      <cdr:y>0.78802</cdr:y>
    </cdr:to>
    <cdr:cxnSp macro="">
      <cdr:nvCxnSpPr>
        <cdr:cNvPr id="3" name="Rechte verbindingslijn met pijl 2">
          <a:extLst xmlns:a="http://schemas.openxmlformats.org/drawingml/2006/main">
            <a:ext uri="{FF2B5EF4-FFF2-40B4-BE49-F238E27FC236}">
              <a16:creationId xmlns:a16="http://schemas.microsoft.com/office/drawing/2014/main" id="{BC7EEB60-733A-3AB9-D137-56F865440B27}"/>
            </a:ext>
          </a:extLst>
        </cdr:cNvPr>
        <cdr:cNvCxnSpPr/>
      </cdr:nvCxnSpPr>
      <cdr:spPr>
        <a:xfrm xmlns:a="http://schemas.openxmlformats.org/drawingml/2006/main" flipV="1">
          <a:off x="1695994" y="1879027"/>
          <a:ext cx="0" cy="126709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29916-15EF-4869-BFA6-99C884DB6979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CA02E-27D0-413C-973A-54EFDBD3075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7269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CA02E-27D0-413C-973A-54EFDBD3075F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7962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Lucht </a:t>
            </a:r>
            <a:r>
              <a:rPr lang="nl-BE" dirty="0" err="1"/>
              <a:t>lucht</a:t>
            </a:r>
            <a:r>
              <a:rPr lang="nl-BE" dirty="0"/>
              <a:t> warmtepomp is eerder bedoeld voor bestaande woningen die elektrisch verwarmd worden en waar men met beperkte aanpassingen een energie besparing willen realiseren.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CA02E-27D0-413C-973A-54EFDBD3075F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909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SCOP   </a:t>
            </a:r>
            <a:r>
              <a:rPr lang="nl-BE" dirty="0" err="1"/>
              <a:t>Seasonal</a:t>
            </a:r>
            <a:r>
              <a:rPr lang="nl-BE" dirty="0"/>
              <a:t> coëfficiënt of performance (uitgemiddeld over een jaar)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CA02E-27D0-413C-973A-54EFDBD3075F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5493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40983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061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8143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478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052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925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34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4905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190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566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877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DF0B272-A044-4D72-A2FE-94E6B82F9A7C}" type="datetimeFigureOut">
              <a:rPr lang="nl-BE" smtClean="0"/>
              <a:t>7/03/2024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F84C72D-6046-412E-93A8-A387D05D7C09}" type="slidenum">
              <a:rPr lang="nl-BE" smtClean="0"/>
              <a:t>‹nr.›</a:t>
            </a:fld>
            <a:endParaRPr lang="nl-B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7402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5CDEE-661E-A3B9-F969-4D0B95BDD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1482" y="1971708"/>
            <a:ext cx="8361229" cy="2098226"/>
          </a:xfrm>
        </p:spPr>
        <p:txBody>
          <a:bodyPr/>
          <a:lstStyle/>
          <a:p>
            <a:r>
              <a:rPr lang="nl-BE" sz="5400" dirty="0"/>
              <a:t>Ervaring met </a:t>
            </a:r>
            <a:br>
              <a:rPr lang="nl-BE" sz="5400" dirty="0"/>
            </a:br>
            <a:r>
              <a:rPr lang="nl-BE" sz="5400" dirty="0"/>
              <a:t>Lucht-Lucht warmtepomp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4E44E1-5259-9583-E2E5-A62531D8FBF3}"/>
              </a:ext>
            </a:extLst>
          </p:cNvPr>
          <p:cNvSpPr txBox="1"/>
          <p:nvPr/>
        </p:nvSpPr>
        <p:spPr>
          <a:xfrm>
            <a:off x="9760226" y="6079401"/>
            <a:ext cx="1785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Géry Vancoppenolle</a:t>
            </a:r>
          </a:p>
        </p:txBody>
      </p:sp>
    </p:spTree>
    <p:extLst>
      <p:ext uri="{BB962C8B-B14F-4D97-AF65-F5344CB8AC3E}">
        <p14:creationId xmlns:p14="http://schemas.microsoft.com/office/powerpoint/2010/main" val="311072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EDFF3-B81F-06A9-4762-3D6EDAD7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2754"/>
          </a:xfrm>
        </p:spPr>
        <p:txBody>
          <a:bodyPr>
            <a:normAutofit fontScale="90000"/>
          </a:bodyPr>
          <a:lstStyle/>
          <a:p>
            <a:r>
              <a:rPr lang="nl-BE" sz="3600" dirty="0" err="1"/>
              <a:t>Princiepe</a:t>
            </a:r>
            <a:r>
              <a:rPr lang="nl-BE" sz="3600" dirty="0"/>
              <a:t>:</a:t>
            </a:r>
            <a:r>
              <a:rPr lang="nl-BE" dirty="0"/>
              <a:t> </a:t>
            </a:r>
            <a:r>
              <a:rPr lang="nl-BE" sz="3100" dirty="0"/>
              <a:t>warmte uit buitenlucht halen en benutten 				om </a:t>
            </a:r>
            <a:r>
              <a:rPr lang="nl-BE" sz="3100" dirty="0" err="1"/>
              <a:t>binnenlucht</a:t>
            </a:r>
            <a:r>
              <a:rPr lang="nl-BE" sz="3100" dirty="0"/>
              <a:t> op te warmen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DFB9A8-48C9-2FEC-C044-A0BBEEC36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01913"/>
            <a:ext cx="10416012" cy="3581400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BE" sz="2800" dirty="0"/>
              <a:t>Lucht-lucht warmtepompen als gedeeltelijke of volledig verwarmingssysteem invoeren</a:t>
            </a:r>
            <a:br>
              <a:rPr lang="nl-BE" sz="2800" dirty="0"/>
            </a:br>
            <a:endParaRPr lang="nl-B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2800" dirty="0"/>
              <a:t>Beperkte investeringsomvang</a:t>
            </a:r>
            <a:br>
              <a:rPr lang="nl-BE" sz="2800" dirty="0"/>
            </a:br>
            <a:endParaRPr lang="nl-B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2800" dirty="0"/>
              <a:t>Interessant in bestaande huizen met 100 % elektrische verwarming</a:t>
            </a:r>
            <a:br>
              <a:rPr lang="nl-BE" sz="2800" dirty="0"/>
            </a:br>
            <a:endParaRPr lang="nl-B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2800" dirty="0"/>
              <a:t>Duidelijke elektriciteitsbesparing realiseren</a:t>
            </a:r>
          </a:p>
        </p:txBody>
      </p:sp>
    </p:spTree>
    <p:extLst>
      <p:ext uri="{BB962C8B-B14F-4D97-AF65-F5344CB8AC3E}">
        <p14:creationId xmlns:p14="http://schemas.microsoft.com/office/powerpoint/2010/main" val="16364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EED8F-D531-D19C-DF11-75D21B40F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5351"/>
          </a:xfrm>
        </p:spPr>
        <p:txBody>
          <a:bodyPr/>
          <a:lstStyle/>
          <a:p>
            <a:r>
              <a:rPr lang="nl-BE" dirty="0"/>
              <a:t>Mijn Case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F31B1E-E3B0-8FE0-0D4F-17253286D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721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l-BE" sz="3600" dirty="0"/>
              <a:t>Huis met uitsluitend elektrische verwarming </a:t>
            </a:r>
            <a:r>
              <a:rPr lang="nl-BE" sz="3000" dirty="0"/>
              <a:t>(1982):</a:t>
            </a:r>
          </a:p>
          <a:p>
            <a:pPr lvl="1">
              <a:lnSpc>
                <a:spcPct val="200000"/>
              </a:lnSpc>
            </a:pPr>
            <a:r>
              <a:rPr lang="nl-BE" sz="3600" dirty="0"/>
              <a:t>Accumulatie vloerverwarming (nachttarief)</a:t>
            </a:r>
          </a:p>
          <a:p>
            <a:pPr lvl="1">
              <a:lnSpc>
                <a:spcPct val="200000"/>
              </a:lnSpc>
            </a:pPr>
            <a:r>
              <a:rPr lang="nl-BE" sz="3600" dirty="0"/>
              <a:t>Directe bijverwarming door wandconvectoren</a:t>
            </a:r>
          </a:p>
          <a:p>
            <a:pPr lvl="1">
              <a:lnSpc>
                <a:spcPct val="200000"/>
              </a:lnSpc>
            </a:pPr>
            <a:r>
              <a:rPr lang="nl-BE" sz="3600" dirty="0"/>
              <a:t>Elektrische waterboiler (nachttarief)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7405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C7BE4-2192-C3B9-4482-05451645C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381" y="201908"/>
            <a:ext cx="10515600" cy="845257"/>
          </a:xfrm>
        </p:spPr>
        <p:txBody>
          <a:bodyPr>
            <a:normAutofit/>
          </a:bodyPr>
          <a:lstStyle/>
          <a:p>
            <a:r>
              <a:rPr lang="nl-BE" sz="3600" dirty="0"/>
              <a:t>Doel </a:t>
            </a:r>
            <a:r>
              <a:rPr lang="nl-BE" sz="3200" dirty="0"/>
              <a:t>gebruik warmtepomp</a:t>
            </a:r>
            <a:endParaRPr lang="nl-BE" sz="36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8081D1-F9A8-0124-1854-D5CCF89B6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165"/>
            <a:ext cx="10515600" cy="1509458"/>
          </a:xfrm>
        </p:spPr>
        <p:txBody>
          <a:bodyPr>
            <a:normAutofit/>
          </a:bodyPr>
          <a:lstStyle/>
          <a:p>
            <a:r>
              <a:rPr lang="nl-BE" sz="2800" dirty="0"/>
              <a:t>In tussenseizoenen enkel met warmtepomp verwarmen</a:t>
            </a:r>
          </a:p>
          <a:p>
            <a:r>
              <a:rPr lang="nl-BE" sz="2800" dirty="0"/>
              <a:t>In koude periodes als bijverwarming te gebruiken naast vloerverwarming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5E2BC232-6B5A-E971-84B2-878B0155A60A}"/>
              </a:ext>
            </a:extLst>
          </p:cNvPr>
          <p:cNvGrpSpPr/>
          <p:nvPr/>
        </p:nvGrpSpPr>
        <p:grpSpPr>
          <a:xfrm>
            <a:off x="1047482" y="3294788"/>
            <a:ext cx="5048518" cy="1371406"/>
            <a:chOff x="7006107" y="3142445"/>
            <a:chExt cx="5048518" cy="983208"/>
          </a:xfrm>
        </p:grpSpPr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E5C2BE7C-7E3A-1033-1E7A-AB5F66C5EEA8}"/>
                </a:ext>
              </a:extLst>
            </p:cNvPr>
            <p:cNvSpPr txBox="1"/>
            <p:nvPr/>
          </p:nvSpPr>
          <p:spPr>
            <a:xfrm>
              <a:off x="7186411" y="3479322"/>
              <a:ext cx="41673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b="1" dirty="0">
                  <a:solidFill>
                    <a:srgbClr val="FF0000"/>
                  </a:solidFill>
                </a:rPr>
                <a:t>Afgegeven warmte energie</a:t>
              </a:r>
            </a:p>
            <a:p>
              <a:pPr algn="ctr"/>
              <a:r>
                <a:rPr lang="nl-BE" b="1" dirty="0">
                  <a:solidFill>
                    <a:srgbClr val="FF0000"/>
                  </a:solidFill>
                </a:rPr>
                <a:t>Opgenomen elektrische energie</a:t>
              </a: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E9A4637D-7F33-45B2-63A6-13468413A706}"/>
                </a:ext>
              </a:extLst>
            </p:cNvPr>
            <p:cNvGrpSpPr/>
            <p:nvPr/>
          </p:nvGrpSpPr>
          <p:grpSpPr>
            <a:xfrm>
              <a:off x="7006107" y="3142445"/>
              <a:ext cx="5048518" cy="583901"/>
              <a:chOff x="7006107" y="3142445"/>
              <a:chExt cx="5048518" cy="583901"/>
            </a:xfrm>
          </p:grpSpPr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A28BE12E-6030-9D99-4824-DDAEFBDFAE36}"/>
                  </a:ext>
                </a:extLst>
              </p:cNvPr>
              <p:cNvSpPr txBox="1"/>
              <p:nvPr/>
            </p:nvSpPr>
            <p:spPr>
              <a:xfrm>
                <a:off x="7006107" y="3142445"/>
                <a:ext cx="50485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b="1" dirty="0"/>
                  <a:t>COP</a:t>
                </a:r>
                <a:r>
                  <a:rPr lang="nl-BE" dirty="0"/>
                  <a:t>: coëfficiënt of performance:</a:t>
                </a:r>
              </a:p>
            </p:txBody>
          </p:sp>
          <p:cxnSp>
            <p:nvCxnSpPr>
              <p:cNvPr id="9" name="Rechte verbindingslijn 8">
                <a:extLst>
                  <a:ext uri="{FF2B5EF4-FFF2-40B4-BE49-F238E27FC236}">
                    <a16:creationId xmlns:a16="http://schemas.microsoft.com/office/drawing/2014/main" id="{DF77A952-E052-E24D-3C05-0B59DB5B9E88}"/>
                  </a:ext>
                </a:extLst>
              </p:cNvPr>
              <p:cNvCxnSpPr/>
              <p:nvPr/>
            </p:nvCxnSpPr>
            <p:spPr>
              <a:xfrm>
                <a:off x="7808352" y="3726346"/>
                <a:ext cx="2923505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E6A2DFD9-71F3-EFB7-8DE6-A1EE75B36275}"/>
              </a:ext>
            </a:extLst>
          </p:cNvPr>
          <p:cNvGrpSpPr/>
          <p:nvPr/>
        </p:nvGrpSpPr>
        <p:grpSpPr>
          <a:xfrm>
            <a:off x="5546002" y="2556623"/>
            <a:ext cx="6348211" cy="3992450"/>
            <a:chOff x="838200" y="2601533"/>
            <a:chExt cx="6348211" cy="3992450"/>
          </a:xfrm>
        </p:grpSpPr>
        <p:graphicFrame>
          <p:nvGraphicFramePr>
            <p:cNvPr id="4" name="Grafiek 3">
              <a:extLst>
                <a:ext uri="{FF2B5EF4-FFF2-40B4-BE49-F238E27FC236}">
                  <a16:creationId xmlns:a16="http://schemas.microsoft.com/office/drawing/2014/main" id="{DE919E48-6B8D-4BF5-DA94-91618C9E49F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6006624"/>
                </p:ext>
              </p:extLst>
            </p:nvPr>
          </p:nvGraphicFramePr>
          <p:xfrm>
            <a:off x="838200" y="2601533"/>
            <a:ext cx="6348211" cy="39924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1" name="Rechte verbindingslijn met pijl 10">
              <a:extLst>
                <a:ext uri="{FF2B5EF4-FFF2-40B4-BE49-F238E27FC236}">
                  <a16:creationId xmlns:a16="http://schemas.microsoft.com/office/drawing/2014/main" id="{A2F46B93-5615-84CB-CB91-76F9FBAD79D7}"/>
                </a:ext>
              </a:extLst>
            </p:cNvPr>
            <p:cNvCxnSpPr/>
            <p:nvPr/>
          </p:nvCxnSpPr>
          <p:spPr>
            <a:xfrm flipV="1">
              <a:off x="5525589" y="3819733"/>
              <a:ext cx="0" cy="19279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BC0D76AE-50BC-5783-2728-601ECFEE11AD}"/>
              </a:ext>
            </a:extLst>
          </p:cNvPr>
          <p:cNvSpPr txBox="1"/>
          <p:nvPr/>
        </p:nvSpPr>
        <p:spPr>
          <a:xfrm>
            <a:off x="1047482" y="4735220"/>
            <a:ext cx="4266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COP hangt evenwel ook af van de belasting </a:t>
            </a:r>
          </a:p>
          <a:p>
            <a:r>
              <a:rPr lang="nl-BE" dirty="0"/>
              <a:t>van de warmtepomp !</a:t>
            </a:r>
          </a:p>
        </p:txBody>
      </p:sp>
    </p:spTree>
    <p:extLst>
      <p:ext uri="{BB962C8B-B14F-4D97-AF65-F5344CB8AC3E}">
        <p14:creationId xmlns:p14="http://schemas.microsoft.com/office/powerpoint/2010/main" val="5100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F7F18-828E-0371-C837-DE9829E6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083" y="127544"/>
            <a:ext cx="8402650" cy="941438"/>
          </a:xfrm>
        </p:spPr>
        <p:txBody>
          <a:bodyPr>
            <a:normAutofit fontScale="90000"/>
          </a:bodyPr>
          <a:lstStyle/>
          <a:p>
            <a:r>
              <a:rPr lang="nl-BE" dirty="0"/>
              <a:t>Installatie warmtepompen </a:t>
            </a:r>
            <a:r>
              <a:rPr lang="nl-BE" sz="2800" dirty="0"/>
              <a:t>(7/02/2023)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C7E7C1-3B34-E197-83BA-C4549B41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598" y="1156661"/>
            <a:ext cx="10515600" cy="2172705"/>
          </a:xfrm>
        </p:spPr>
        <p:txBody>
          <a:bodyPr>
            <a:normAutofit fontScale="25000" lnSpcReduction="20000"/>
          </a:bodyPr>
          <a:lstStyle/>
          <a:p>
            <a:pPr>
              <a:buSzPct val="90000"/>
              <a:buFont typeface="Wingdings" panose="05000000000000000000" pitchFamily="2" charset="2"/>
              <a:buChar char="§"/>
            </a:pPr>
            <a:r>
              <a:rPr lang="nl-BE" sz="11200" b="1" dirty="0"/>
              <a:t>Living:      </a:t>
            </a:r>
            <a:r>
              <a:rPr lang="nl-BE" sz="11200" dirty="0"/>
              <a:t>plaatsen van één buitenunit </a:t>
            </a:r>
            <a:r>
              <a:rPr lang="nl-BE" sz="8000" dirty="0"/>
              <a:t>(5 KW)</a:t>
            </a:r>
            <a:br>
              <a:rPr lang="nl-BE" sz="8000" dirty="0"/>
            </a:br>
            <a:br>
              <a:rPr lang="nl-BE" sz="8000" dirty="0"/>
            </a:br>
            <a:br>
              <a:rPr lang="nl-BE" dirty="0"/>
            </a:br>
            <a:endParaRPr lang="nl-BE" dirty="0"/>
          </a:p>
          <a:p>
            <a:endParaRPr lang="nl-BE" sz="5100" dirty="0"/>
          </a:p>
          <a:p>
            <a:pPr marL="0" indent="0">
              <a:buNone/>
            </a:pPr>
            <a:r>
              <a:rPr lang="nl-BE" sz="5100" dirty="0"/>
              <a:t>     </a:t>
            </a:r>
            <a:r>
              <a:rPr lang="nl-BE" sz="11200" dirty="0"/>
              <a:t>met één vloerconvector binnen in Living</a:t>
            </a:r>
            <a:br>
              <a:rPr lang="nl-BE" sz="11200" dirty="0"/>
            </a:br>
            <a:br>
              <a:rPr lang="nl-BE" sz="11200" dirty="0"/>
            </a:br>
            <a:br>
              <a:rPr lang="nl-BE" dirty="0"/>
            </a:br>
            <a:br>
              <a:rPr lang="nl-BE" dirty="0"/>
            </a:br>
            <a:br>
              <a:rPr lang="nl-BE" dirty="0"/>
            </a:br>
            <a:endParaRPr lang="nl-BE" dirty="0"/>
          </a:p>
          <a:p>
            <a:pPr marL="0" indent="0">
              <a:buNone/>
            </a:pPr>
            <a:br>
              <a:rPr lang="nl-BE" dirty="0"/>
            </a:br>
            <a:br>
              <a:rPr lang="nl-BE" dirty="0"/>
            </a:br>
            <a:br>
              <a:rPr lang="nl-BE" dirty="0"/>
            </a:b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3FE83B-3DB3-4097-CD42-385ACAE23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68" y="588166"/>
            <a:ext cx="1696963" cy="143873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DF6B180-6D39-84E9-51FD-BA8B7A891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18" y="1724054"/>
            <a:ext cx="1390650" cy="120967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A7CBB42-F0D3-FA42-3345-0054846DB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98" y="3172278"/>
            <a:ext cx="1696963" cy="143873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9851DF9-E93C-4C29-C068-598F202AD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750" y="4831135"/>
            <a:ext cx="2123985" cy="104429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49E416B-4A83-5D5F-D1E9-F71A9EC3F914}"/>
              </a:ext>
            </a:extLst>
          </p:cNvPr>
          <p:cNvSpPr txBox="1"/>
          <p:nvPr/>
        </p:nvSpPr>
        <p:spPr>
          <a:xfrm>
            <a:off x="1249598" y="4151435"/>
            <a:ext cx="89991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     </a:t>
            </a:r>
            <a:r>
              <a:rPr lang="nl-BE" sz="2800" dirty="0">
                <a:solidFill>
                  <a:schemeClr val="tx2"/>
                </a:solidFill>
              </a:rPr>
              <a:t>met één wandconvector in bureel </a:t>
            </a:r>
          </a:p>
          <a:p>
            <a:endParaRPr lang="nl-BE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713BCD5-54B4-9549-3892-06C75696A47F}"/>
              </a:ext>
            </a:extLst>
          </p:cNvPr>
          <p:cNvSpPr txBox="1"/>
          <p:nvPr/>
        </p:nvSpPr>
        <p:spPr>
          <a:xfrm>
            <a:off x="1122851" y="3417045"/>
            <a:ext cx="7779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2800" dirty="0"/>
              <a:t> Bureel:          plaatsen van één buitenunit </a:t>
            </a:r>
            <a:r>
              <a:rPr lang="nl-BE" sz="2000" dirty="0"/>
              <a:t>(3,5 KW)</a:t>
            </a:r>
          </a:p>
        </p:txBody>
      </p:sp>
    </p:spTree>
    <p:extLst>
      <p:ext uri="{BB962C8B-B14F-4D97-AF65-F5344CB8AC3E}">
        <p14:creationId xmlns:p14="http://schemas.microsoft.com/office/powerpoint/2010/main" val="327098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4D588-E7B4-614C-0D3D-95CA7057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41"/>
            <a:ext cx="10515600" cy="734938"/>
          </a:xfrm>
        </p:spPr>
        <p:txBody>
          <a:bodyPr>
            <a:normAutofit/>
          </a:bodyPr>
          <a:lstStyle/>
          <a:p>
            <a:r>
              <a:rPr lang="nl-BE" sz="4000"/>
              <a:t>Elektrische verbruiksresultaten</a:t>
            </a:r>
            <a:r>
              <a:rPr lang="nl-BE" sz="40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22A9B03-B035-E6F1-35E2-14F091A7EA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8583"/>
                <a:ext cx="11148588" cy="534112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nl-BE" dirty="0"/>
                  <a:t>Referentiejaar </a:t>
                </a:r>
                <a:r>
                  <a:rPr lang="nl-BE" b="1" dirty="0"/>
                  <a:t>2022</a:t>
                </a:r>
                <a:r>
                  <a:rPr lang="nl-BE" dirty="0"/>
                  <a:t> : verbruik vloerverwarming :  </a:t>
                </a:r>
                <a:br>
                  <a:rPr lang="nl-BE" dirty="0"/>
                </a:br>
                <a:r>
                  <a:rPr lang="nl-BE" dirty="0"/>
                  <a:t>                                      totaal nacht/ jaar : 6122 KWH waarvan </a:t>
                </a:r>
                <a:r>
                  <a:rPr lang="nl-BE" b="1" dirty="0">
                    <a:solidFill>
                      <a:srgbClr val="FF0000"/>
                    </a:solidFill>
                  </a:rPr>
                  <a:t>3741 KWH </a:t>
                </a:r>
                <a:r>
                  <a:rPr lang="nl-BE" dirty="0">
                    <a:solidFill>
                      <a:srgbClr val="FF0000"/>
                    </a:solidFill>
                  </a:rPr>
                  <a:t>voor verwarming Living</a:t>
                </a:r>
              </a:p>
              <a:p>
                <a:pPr>
                  <a:lnSpc>
                    <a:spcPct val="110000"/>
                  </a:lnSpc>
                </a:pPr>
                <a:r>
                  <a:rPr lang="nl-BE" dirty="0"/>
                  <a:t>Warmtepomp COP varieert per maand tussen:   </a:t>
                </a:r>
                <a:r>
                  <a:rPr lang="nl-BE" b="1" dirty="0">
                    <a:solidFill>
                      <a:srgbClr val="FF0000"/>
                    </a:solidFill>
                  </a:rPr>
                  <a:t>2</a:t>
                </a:r>
                <a:r>
                  <a:rPr lang="nl-BE" dirty="0"/>
                  <a:t> (winter) en </a:t>
                </a:r>
                <a:r>
                  <a:rPr lang="nl-BE" b="1" dirty="0">
                    <a:solidFill>
                      <a:srgbClr val="FF0000"/>
                    </a:solidFill>
                  </a:rPr>
                  <a:t>3,2</a:t>
                </a:r>
                <a:r>
                  <a:rPr lang="nl-BE" dirty="0"/>
                  <a:t> ( tussenseizoen) </a:t>
                </a:r>
                <a:br>
                  <a:rPr lang="nl-BE" dirty="0"/>
                </a:br>
                <a:endParaRPr lang="nl-BE" dirty="0"/>
              </a:p>
              <a:p>
                <a:pPr>
                  <a:lnSpc>
                    <a:spcPct val="110000"/>
                  </a:lnSpc>
                </a:pPr>
                <a:r>
                  <a:rPr lang="nl-BE" dirty="0"/>
                  <a:t>Indien de warmtepomp voor de verwarming zou zorgen gedurende een heel jaar:   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nl-BE" dirty="0"/>
                  <a:t>      “Theoretisch” jaarverbruik 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ctrlPr>
                          <a:rPr lang="nl-BE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nl-BE" i="1" dirty="0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BE" i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l-BE" i="0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  <m:e>
                        <m:r>
                          <a:rPr lang="nl-BE" b="0" i="1" dirty="0" smtClean="0">
                            <a:latin typeface="Cambria Math" panose="02040503050406030204" pitchFamily="18" charset="0"/>
                          </a:rPr>
                          <m:t>  (</m:t>
                        </m:r>
                        <m:r>
                          <a:rPr lang="nl-BE" b="0" i="1" dirty="0" smtClean="0">
                            <a:latin typeface="Cambria Math" panose="02040503050406030204" pitchFamily="18" charset="0"/>
                          </a:rPr>
                          <m:t>𝑚𝑎𝑎𝑛𝑑𝑣𝑒𝑟𝑏𝑟𝑢𝑖𝑘</m:t>
                        </m:r>
                      </m:e>
                    </m:nary>
                    <m:r>
                      <a:rPr lang="nl-BE" b="0" i="0" dirty="0" smtClean="0">
                        <a:latin typeface="Cambria Math" panose="02040503050406030204" pitchFamily="18" charset="0"/>
                      </a:rPr>
                      <m:t> 2022 </m:t>
                    </m:r>
                    <m:d>
                      <m:dPr>
                        <m:ctrlPr>
                          <a:rPr lang="nl-B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BE" b="0" i="0" dirty="0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d>
                    <m:r>
                      <a:rPr lang="nl-BE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dirty="0"/>
                  <a:t>) / (COP </a:t>
                </a:r>
                <a:r>
                  <a:rPr lang="nl-BE" dirty="0">
                    <a:latin typeface="Cambria Math" panose="02040503050406030204" pitchFamily="18" charset="0"/>
                  </a:rPr>
                  <a:t>(</a:t>
                </a:r>
                <a:r>
                  <a:rPr lang="nl-BE" dirty="0">
                    <a:solidFill>
                      <a:srgbClr val="0066FF"/>
                    </a:solidFill>
                    <a:latin typeface="Cambria Math" panose="02040503050406030204" pitchFamily="18" charset="0"/>
                  </a:rPr>
                  <a:t>n</a:t>
                </a:r>
                <a:r>
                  <a:rPr lang="nl-BE" dirty="0">
                    <a:latin typeface="Cambria Math" panose="02040503050406030204" pitchFamily="18" charset="0"/>
                  </a:rPr>
                  <a:t>)</a:t>
                </a:r>
                <a:r>
                  <a:rPr lang="nl-BE" dirty="0"/>
                  <a:t>) = </a:t>
                </a:r>
                <a:r>
                  <a:rPr lang="nl-BE" b="1" dirty="0">
                    <a:solidFill>
                      <a:srgbClr val="0066FF"/>
                    </a:solidFill>
                  </a:rPr>
                  <a:t>1614 KWH  </a:t>
                </a:r>
                <a:br>
                  <a:rPr lang="nl-BE" b="1" dirty="0">
                    <a:solidFill>
                      <a:srgbClr val="0066FF"/>
                    </a:solidFill>
                  </a:rPr>
                </a:br>
                <a:endParaRPr lang="nl-BE" b="1" dirty="0">
                  <a:solidFill>
                    <a:srgbClr val="0066FF"/>
                  </a:solidFill>
                </a:endParaRPr>
              </a:p>
              <a:p>
                <a:pPr>
                  <a:lnSpc>
                    <a:spcPct val="110000"/>
                  </a:lnSpc>
                  <a:buFont typeface="Wingdings" panose="05000000000000000000" pitchFamily="2" charset="2"/>
                  <a:buChar char="§"/>
                </a:pPr>
                <a:r>
                  <a:rPr lang="nl-BE" dirty="0">
                    <a:solidFill>
                      <a:srgbClr val="0066FF"/>
                    </a:solidFill>
                  </a:rPr>
                  <a:t>                </a:t>
                </a:r>
                <a:r>
                  <a:rPr lang="nl-BE" dirty="0"/>
                  <a:t>Theoretische besparing :   </a:t>
                </a:r>
                <a:r>
                  <a:rPr lang="nl-BE" b="1" dirty="0">
                    <a:solidFill>
                      <a:srgbClr val="FF0000"/>
                    </a:solidFill>
                  </a:rPr>
                  <a:t>3741</a:t>
                </a:r>
                <a:r>
                  <a:rPr lang="nl-BE" dirty="0"/>
                  <a:t> – </a:t>
                </a:r>
                <a:r>
                  <a:rPr lang="nl-BE" b="1" dirty="0">
                    <a:solidFill>
                      <a:srgbClr val="0066FF"/>
                    </a:solidFill>
                  </a:rPr>
                  <a:t>1614</a:t>
                </a:r>
                <a:r>
                  <a:rPr lang="nl-BE" dirty="0"/>
                  <a:t> = </a:t>
                </a:r>
                <a:r>
                  <a:rPr lang="nl-BE" b="1" dirty="0">
                    <a:solidFill>
                      <a:srgbClr val="00B050"/>
                    </a:solidFill>
                  </a:rPr>
                  <a:t>2127 KWH / jaar  (56 %)</a:t>
                </a:r>
                <a:br>
                  <a:rPr lang="nl-BE" b="1" dirty="0"/>
                </a:br>
                <a:endParaRPr lang="nl-BE" b="1" dirty="0"/>
              </a:p>
              <a:p>
                <a:pPr>
                  <a:lnSpc>
                    <a:spcPct val="110000"/>
                  </a:lnSpc>
                </a:pPr>
                <a:r>
                  <a:rPr lang="nl-BE" dirty="0"/>
                  <a:t>“Praktische” jaarbesparing </a:t>
                </a:r>
                <a:r>
                  <a:rPr lang="nl-BE" b="1" dirty="0"/>
                  <a:t>2023</a:t>
                </a:r>
                <a:r>
                  <a:rPr lang="nl-BE" dirty="0"/>
                  <a:t>: </a:t>
                </a:r>
                <a:r>
                  <a:rPr lang="nl-BE" b="1" dirty="0">
                    <a:solidFill>
                      <a:srgbClr val="FF0000"/>
                    </a:solidFill>
                  </a:rPr>
                  <a:t>1753 KWH/</a:t>
                </a:r>
                <a:r>
                  <a:rPr lang="nl-BE" dirty="0">
                    <a:solidFill>
                      <a:srgbClr val="FF0000"/>
                    </a:solidFill>
                  </a:rPr>
                  <a:t>j (47 %) </a:t>
                </a:r>
                <a:br>
                  <a:rPr lang="nl-BE" dirty="0">
                    <a:solidFill>
                      <a:srgbClr val="FF0000"/>
                    </a:solidFill>
                  </a:rPr>
                </a:br>
                <a:r>
                  <a:rPr lang="nl-BE" dirty="0">
                    <a:solidFill>
                      <a:srgbClr val="FF0000"/>
                    </a:solidFill>
                  </a:rPr>
                  <a:t>                                                                                          </a:t>
                </a:r>
                <a:r>
                  <a:rPr lang="nl-BE" dirty="0"/>
                  <a:t>(geen 100% verwarming met warmtepomp)</a:t>
                </a:r>
              </a:p>
              <a:p>
                <a:pPr marL="0" indent="0">
                  <a:buNone/>
                </a:pPr>
                <a:br>
                  <a:rPr lang="nl-BE" dirty="0"/>
                </a:br>
                <a:r>
                  <a:rPr lang="nl-BE" dirty="0"/>
                  <a:t> </a:t>
                </a:r>
                <a:br>
                  <a:rPr lang="nl-BE" dirty="0"/>
                </a:br>
                <a:endParaRPr lang="nl-BE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22A9B03-B035-E6F1-35E2-14F091A7EA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8583"/>
                <a:ext cx="11148588" cy="5341122"/>
              </a:xfrm>
              <a:blipFill>
                <a:blip r:embed="rId2"/>
                <a:stretch>
                  <a:fillRect l="-49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ijl: rechts 3">
            <a:extLst>
              <a:ext uri="{FF2B5EF4-FFF2-40B4-BE49-F238E27FC236}">
                <a16:creationId xmlns:a16="http://schemas.microsoft.com/office/drawing/2014/main" id="{2AA32B4F-22BB-56BB-4D0E-FA7A4B61AB34}"/>
              </a:ext>
            </a:extLst>
          </p:cNvPr>
          <p:cNvSpPr/>
          <p:nvPr/>
        </p:nvSpPr>
        <p:spPr>
          <a:xfrm>
            <a:off x="1563030" y="4363641"/>
            <a:ext cx="478565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276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D9EE5-BA2A-54ED-FD35-29045FC3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320" y="115555"/>
            <a:ext cx="9601200" cy="895172"/>
          </a:xfrm>
        </p:spPr>
        <p:txBody>
          <a:bodyPr>
            <a:normAutofit/>
          </a:bodyPr>
          <a:lstStyle/>
          <a:p>
            <a:r>
              <a:rPr lang="nl-BE" sz="4000" dirty="0"/>
              <a:t>Terugverdientijd van de investering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146B4A-9A96-74A9-4738-4B3612DED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771" y="1140584"/>
            <a:ext cx="10813125" cy="5140946"/>
          </a:xfrm>
        </p:spPr>
        <p:txBody>
          <a:bodyPr>
            <a:noAutofit/>
          </a:bodyPr>
          <a:lstStyle/>
          <a:p>
            <a:r>
              <a:rPr lang="nl-BE" sz="2400" dirty="0"/>
              <a:t>Kostprijs warmtepomp living</a:t>
            </a:r>
            <a:r>
              <a:rPr lang="nl-BE" sz="2400"/>
              <a:t>: 3200 </a:t>
            </a:r>
            <a:r>
              <a:rPr lang="nl-BE" sz="2400" dirty="0"/>
              <a:t>€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Gemiddeld elektriciteitstarief:  0,28 €/</a:t>
            </a:r>
            <a:r>
              <a:rPr lang="nl-BE" sz="2400" dirty="0" err="1"/>
              <a:t>kwh</a:t>
            </a:r>
            <a:r>
              <a:rPr lang="nl-BE" sz="2400" dirty="0"/>
              <a:t>   (variabel !)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Jaarbesparing</a:t>
            </a:r>
            <a:br>
              <a:rPr lang="nl-BE" sz="2400" dirty="0"/>
            </a:br>
            <a:endParaRPr lang="nl-BE" sz="2400" dirty="0"/>
          </a:p>
          <a:p>
            <a:pPr lvl="1"/>
            <a:r>
              <a:rPr lang="nl-BE" sz="2400" dirty="0"/>
              <a:t>Bij 100 % gebruik warmtepomp :     2127 X 0,28 = </a:t>
            </a:r>
            <a:r>
              <a:rPr lang="nl-BE" sz="2400" dirty="0">
                <a:solidFill>
                  <a:srgbClr val="00B050"/>
                </a:solidFill>
              </a:rPr>
              <a:t>596 €/j</a:t>
            </a:r>
            <a:r>
              <a:rPr lang="nl-BE" sz="2400" dirty="0"/>
              <a:t> </a:t>
            </a:r>
            <a:br>
              <a:rPr lang="nl-BE" sz="2400" dirty="0"/>
            </a:br>
            <a:br>
              <a:rPr lang="nl-BE" sz="2400" dirty="0"/>
            </a:br>
            <a:r>
              <a:rPr lang="nl-BE" sz="2400" dirty="0"/>
              <a:t>of een  terugverdientijd :                   3200 /596 =  </a:t>
            </a:r>
            <a:r>
              <a:rPr lang="nl-BE" sz="2400" dirty="0">
                <a:solidFill>
                  <a:srgbClr val="0070C0"/>
                </a:solidFill>
              </a:rPr>
              <a:t>5,4 jaar  </a:t>
            </a:r>
            <a:br>
              <a:rPr lang="nl-BE" sz="2400" dirty="0">
                <a:solidFill>
                  <a:srgbClr val="0070C0"/>
                </a:solidFill>
              </a:rPr>
            </a:br>
            <a:r>
              <a:rPr lang="nl-BE" sz="2400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In mijn geval voor “gedeeltelijk” gebruik in 2023:   1614 X 0,28 =  </a:t>
            </a:r>
            <a:r>
              <a:rPr lang="nl-BE" sz="2400" dirty="0">
                <a:solidFill>
                  <a:srgbClr val="00B050"/>
                </a:solidFill>
              </a:rPr>
              <a:t>452 €/j </a:t>
            </a:r>
            <a:br>
              <a:rPr lang="nl-BE" sz="2400" dirty="0">
                <a:solidFill>
                  <a:srgbClr val="00B050"/>
                </a:solidFill>
              </a:rPr>
            </a:br>
            <a:r>
              <a:rPr lang="nl-BE" sz="2400" dirty="0">
                <a:solidFill>
                  <a:schemeClr val="tx1"/>
                </a:solidFill>
              </a:rPr>
              <a:t>of een terugverdientijd  :                    3200 / 452 =  </a:t>
            </a:r>
            <a:r>
              <a:rPr lang="nl-BE" sz="2400" dirty="0">
                <a:solidFill>
                  <a:srgbClr val="0070C0"/>
                </a:solidFill>
              </a:rPr>
              <a:t>7 jaar</a:t>
            </a:r>
          </a:p>
        </p:txBody>
      </p:sp>
    </p:spTree>
    <p:extLst>
      <p:ext uri="{BB962C8B-B14F-4D97-AF65-F5344CB8AC3E}">
        <p14:creationId xmlns:p14="http://schemas.microsoft.com/office/powerpoint/2010/main" val="41471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924A7-DA3D-0C4C-426A-A16D49471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8080"/>
          </a:xfrm>
        </p:spPr>
        <p:txBody>
          <a:bodyPr>
            <a:normAutofit fontScale="90000"/>
          </a:bodyPr>
          <a:lstStyle/>
          <a:p>
            <a:r>
              <a:rPr lang="nl-BE" dirty="0"/>
              <a:t>Evaluatie werking Lucht-lucht warmtepomp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6D6481-61F4-EEE6-DB8B-FC972A6A8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764706"/>
            <a:ext cx="10156677" cy="4301115"/>
          </a:xfrm>
        </p:spPr>
        <p:txBody>
          <a:bodyPr/>
          <a:lstStyle/>
          <a:p>
            <a:r>
              <a:rPr lang="nl-BE" sz="2400" dirty="0"/>
              <a:t>Snelle opwarming van de ruimte door gedwongen ventilatie:  </a:t>
            </a:r>
            <a:br>
              <a:rPr lang="nl-BE" sz="2400" dirty="0"/>
            </a:br>
            <a:r>
              <a:rPr lang="nl-BE" sz="2400" dirty="0"/>
              <a:t>						snel goed gevoel van warmte</a:t>
            </a:r>
          </a:p>
          <a:p>
            <a:r>
              <a:rPr lang="nl-BE" sz="2400" dirty="0"/>
              <a:t>Praktisch geen geluid van convector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Gebruiksvriendelijk, programmeerbaar, controle verbruik via smartphone</a:t>
            </a:r>
            <a:br>
              <a:rPr lang="nl-BE" sz="2400" dirty="0"/>
            </a:br>
            <a:endParaRPr lang="nl-BE" sz="2400" dirty="0"/>
          </a:p>
          <a:p>
            <a:r>
              <a:rPr lang="nl-BE" sz="2400" dirty="0"/>
              <a:t>Voelt echter niet hetzelfde aan als vloerverwarming </a:t>
            </a:r>
            <a:br>
              <a:rPr lang="nl-BE" dirty="0"/>
            </a:b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796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3BA295-DB59-0D68-C615-6AB7E8F9B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9380"/>
          </a:xfrm>
        </p:spPr>
        <p:txBody>
          <a:bodyPr>
            <a:normAutofit fontScale="90000"/>
          </a:bodyPr>
          <a:lstStyle/>
          <a:p>
            <a:r>
              <a:rPr lang="nl-BE" dirty="0"/>
              <a:t>Conclusie :</a:t>
            </a: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6EE381-EE13-C5C7-AD5E-5805EC43B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85180"/>
            <a:ext cx="9601200" cy="4399394"/>
          </a:xfrm>
        </p:spPr>
        <p:txBody>
          <a:bodyPr>
            <a:normAutofit/>
          </a:bodyPr>
          <a:lstStyle/>
          <a:p>
            <a:r>
              <a:rPr lang="nl-BE" sz="2800" dirty="0"/>
              <a:t>Interessant als vervang- of hulpverwarming voor woningen met klassieke elektrische verwarmingssystemen</a:t>
            </a:r>
            <a:br>
              <a:rPr lang="nl-BE" sz="2800" dirty="0"/>
            </a:br>
            <a:r>
              <a:rPr lang="nl-BE" sz="2800" dirty="0"/>
              <a:t>  </a:t>
            </a:r>
          </a:p>
          <a:p>
            <a:r>
              <a:rPr lang="nl-BE" sz="2800" dirty="0"/>
              <a:t>beperkte investering en aanpassingen </a:t>
            </a:r>
            <a:br>
              <a:rPr lang="nl-BE" sz="2800" dirty="0"/>
            </a:br>
            <a:endParaRPr lang="nl-BE" sz="2800" dirty="0"/>
          </a:p>
          <a:p>
            <a:r>
              <a:rPr lang="nl-BE" sz="2800" dirty="0"/>
              <a:t>lucht-lucht warmtepompen kunnen van 30% tot 60 % vermindering in elektrische verwarmingsenergie opleveren !</a:t>
            </a:r>
          </a:p>
        </p:txBody>
      </p:sp>
    </p:spTree>
    <p:extLst>
      <p:ext uri="{BB962C8B-B14F-4D97-AF65-F5344CB8AC3E}">
        <p14:creationId xmlns:p14="http://schemas.microsoft.com/office/powerpoint/2010/main" val="418840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ijgesneden">
  <a:themeElements>
    <a:clrScheme name="Bijgesneden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Bijgesneden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ijgesneden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</TotalTime>
  <Words>497</Words>
  <Application>Microsoft Office PowerPoint</Application>
  <PresentationFormat>Breedbeeld</PresentationFormat>
  <Paragraphs>59</Paragraphs>
  <Slides>9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Franklin Gothic Book</vt:lpstr>
      <vt:lpstr>Wingdings</vt:lpstr>
      <vt:lpstr>Bijgesneden</vt:lpstr>
      <vt:lpstr>Ervaring met  Lucht-Lucht warmtepomp</vt:lpstr>
      <vt:lpstr>Princiepe: warmte uit buitenlucht halen en benutten     om binnenlucht op te warmen</vt:lpstr>
      <vt:lpstr>Mijn Case</vt:lpstr>
      <vt:lpstr>Doel gebruik warmtepomp</vt:lpstr>
      <vt:lpstr>Installatie warmtepompen (7/02/2023)</vt:lpstr>
      <vt:lpstr>Elektrische verbruiksresultaten:</vt:lpstr>
      <vt:lpstr>Terugverdientijd van de investering</vt:lpstr>
      <vt:lpstr>Evaluatie werking Lucht-lucht warmtepomp</vt:lpstr>
      <vt:lpstr>Conclusie 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Ervaring met Lucht-Lucht warmtepomp</dc:title>
  <dc:creator>Gery Vancoppenolle</dc:creator>
  <cp:lastModifiedBy>Gery Vancoppenolle</cp:lastModifiedBy>
  <cp:revision>91</cp:revision>
  <dcterms:created xsi:type="dcterms:W3CDTF">2024-02-06T19:24:56Z</dcterms:created>
  <dcterms:modified xsi:type="dcterms:W3CDTF">2024-03-07T08:55:59Z</dcterms:modified>
</cp:coreProperties>
</file>